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70" r:id="rId15"/>
    <p:sldId id="274" r:id="rId16"/>
    <p:sldId id="275" r:id="rId17"/>
    <p:sldId id="276" r:id="rId18"/>
    <p:sldId id="277" r:id="rId19"/>
    <p:sldId id="273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69" r:id="rId31"/>
    <p:sldId id="288" r:id="rId32"/>
    <p:sldId id="289" r:id="rId33"/>
    <p:sldId id="271" r:id="rId34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BB2"/>
    <a:srgbClr val="F398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6400" autoAdjust="0"/>
  </p:normalViewPr>
  <p:slideViewPr>
    <p:cSldViewPr snapToGrid="0">
      <p:cViewPr>
        <p:scale>
          <a:sx n="87" d="100"/>
          <a:sy n="87" d="100"/>
        </p:scale>
        <p:origin x="64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71A7-BF1C-4F99-83DD-94B542B9FCE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EBCCF-6091-4BA1-9608-E273BE12BD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626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O(a) Designer UX é quem realiza, principalmente, a elaboração de mapas de navegação do usuário, testes de usabilidade, criação, desenvolvimento e implementação de soluções inovadoras e atraentes, prototipação, fluxo do usuário e de processos, ligando a interação comunicativa às ideias de Design.</a:t>
            </a:r>
          </a:p>
          <a:p>
            <a:endParaRPr lang="pt-BR" b="1" dirty="0"/>
          </a:p>
          <a:p>
            <a:r>
              <a:rPr lang="pt-BR" b="1" dirty="0"/>
              <a:t>Prototipagem: </a:t>
            </a:r>
            <a:r>
              <a:rPr lang="pt-BR" dirty="0"/>
              <a:t>O analista faz o planejamento de como o usuário irá manipular o sistema, transformando isso em protótipos.  Para essa finalidade deve-se entender todos os casos de uso e </a:t>
            </a:r>
            <a:r>
              <a:rPr lang="pt-BR" dirty="0" err="1"/>
              <a:t>seqüência</a:t>
            </a:r>
            <a:r>
              <a:rPr lang="pt-BR" dirty="0"/>
              <a:t> que o usuário deverá percorrer no sistema para realizar alguma tarefa ou objetivo.</a:t>
            </a:r>
          </a:p>
          <a:p>
            <a:r>
              <a:rPr lang="pt-BR" b="1" dirty="0"/>
              <a:t>Análise Heurística:</a:t>
            </a:r>
            <a:r>
              <a:rPr lang="pt-BR" b="0" dirty="0">
                <a:effectLst/>
              </a:rPr>
              <a:t>  </a:t>
            </a:r>
            <a:r>
              <a:rPr lang="pt-BR" dirty="0"/>
              <a:t>É um tipo de análise que elimina, com base em estudos de grandes autores ou recomendações, os problemas de usabilidade das interfaces. Esta análise também define comportamento, identidade visual e elementos que deverão ser padronizados em todo o sistema/produto.</a:t>
            </a:r>
          </a:p>
          <a:p>
            <a:r>
              <a:rPr lang="pt-BR" b="1" dirty="0"/>
              <a:t>Benchmark: </a:t>
            </a:r>
            <a:r>
              <a:rPr lang="pt-BR" dirty="0"/>
              <a:t> É uma análise de outros sistemas/produto similares ao que será criado. Observa-se toda a usabilidade para obter as boas </a:t>
            </a:r>
            <a:r>
              <a:rPr lang="pt-BR" dirty="0" err="1"/>
              <a:t>idéias</a:t>
            </a:r>
            <a:r>
              <a:rPr lang="pt-BR" dirty="0"/>
              <a:t> que poderão ser aproveitadas para o projeto.</a:t>
            </a:r>
          </a:p>
          <a:p>
            <a:r>
              <a:rPr lang="pt-BR" b="1" dirty="0"/>
              <a:t>Grupos de foco: </a:t>
            </a:r>
            <a:r>
              <a:rPr lang="pt-BR" dirty="0"/>
              <a:t>Coleta de opiniões dos usuários a respeito do sistema/produto, verifica quais são as dificuldades em se utilizá-lo e em quais partes não está atendendo às suas necessidades.</a:t>
            </a:r>
          </a:p>
          <a:p>
            <a:r>
              <a:rPr lang="pt-BR" b="1" dirty="0" err="1"/>
              <a:t>Card</a:t>
            </a:r>
            <a:r>
              <a:rPr lang="pt-BR" b="1" dirty="0"/>
              <a:t> </a:t>
            </a:r>
            <a:r>
              <a:rPr lang="pt-BR" b="1" dirty="0" err="1"/>
              <a:t>Sorting</a:t>
            </a:r>
            <a:r>
              <a:rPr lang="pt-BR" b="1" dirty="0"/>
              <a:t>:</a:t>
            </a:r>
            <a:r>
              <a:rPr lang="pt-BR" dirty="0"/>
              <a:t> É uma técnica que ajuda a organizar o que é mais importante e mais utilizado pelo usuário-alvo do sistema/produto. São entregues cartões com funcionalidades ou tarefas para que os usuários organizem conforme o fluxo do seu trabalho.</a:t>
            </a:r>
          </a:p>
          <a:p>
            <a:r>
              <a:rPr lang="pt-BR" b="1" dirty="0"/>
              <a:t>Teste de Usabilidade:</a:t>
            </a:r>
            <a:r>
              <a:rPr lang="pt-BR" b="0" dirty="0">
                <a:effectLst/>
              </a:rPr>
              <a:t>  </a:t>
            </a:r>
            <a:r>
              <a:rPr lang="pt-BR" dirty="0"/>
              <a:t>É um método para compreender melhor como o usuário manipula o sistema.  Os usuários simulam situações reais com acompanhamento de especialistas e registro em vídeo, com a finalidade de identificar os problemas de usabilidade.</a:t>
            </a:r>
          </a:p>
          <a:p>
            <a:r>
              <a:rPr lang="pt-BR" b="1" dirty="0"/>
              <a:t>Teste A/B:</a:t>
            </a:r>
            <a:r>
              <a:rPr lang="pt-BR" dirty="0"/>
              <a:t> Esta técnica é mais usada pelo marketing. Do ponto de vista da usabilidade, quando têm-se duas soluções boas e não há certeza de qual será mais fácil para o usuário-alvo, </a:t>
            </a:r>
            <a:r>
              <a:rPr lang="pt-BR" dirty="0" err="1"/>
              <a:t>reuni-se</a:t>
            </a:r>
            <a:r>
              <a:rPr lang="pt-BR" dirty="0"/>
              <a:t> uma quantidade de usuários e aplica-se uma das soluções para cada metade do grupo de usuários, então é possível definir a solução que obteve mais sucesso. Esta é uma técnica com um custo alto, exige mais tempo de desenvolvimento de interface, por isso é mais indicado para Web, especialmente para definir qual será a melhor posição dos conteúdos.</a:t>
            </a:r>
          </a:p>
          <a:p>
            <a:r>
              <a:rPr lang="pt-BR" b="1" dirty="0" err="1"/>
              <a:t>Eye</a:t>
            </a:r>
            <a:r>
              <a:rPr lang="pt-BR" b="1" dirty="0"/>
              <a:t> </a:t>
            </a:r>
            <a:r>
              <a:rPr lang="pt-BR" b="1" dirty="0" err="1"/>
              <a:t>Traking</a:t>
            </a:r>
            <a:r>
              <a:rPr lang="pt-BR" b="1" dirty="0"/>
              <a:t>:</a:t>
            </a:r>
            <a:r>
              <a:rPr lang="pt-BR" dirty="0"/>
              <a:t> Mapeamento do olhar do usuário para definição da ordem e o que mais está chamando a atenção do usuário na interface. Com o resultado pode-se observar se realmente a escolha  da ordem está correta em relação ao planejado para o usuário inicialmente.</a:t>
            </a:r>
          </a:p>
          <a:p>
            <a:r>
              <a:rPr lang="pt-BR" b="1" dirty="0"/>
              <a:t>Pesquisas com o usuário:</a:t>
            </a:r>
            <a:r>
              <a:rPr lang="pt-BR" dirty="0"/>
              <a:t> Uma das mais importantes técnicas da área de UX. Existem vários tipos de pesquisas para se realizar com o usuário. Exemplos: pesquisa de perfil, questionários sobre o uso, entrevistas, pesquisas de satisfação etc. A ideia é, através das pesquisas, permitir ao profissional de UX entender a real necessidade do usuário e poder pensar na solução com mais assertividade.</a:t>
            </a:r>
          </a:p>
          <a:p>
            <a:r>
              <a:rPr lang="pt-BR" b="1" dirty="0"/>
              <a:t>Sombra</a:t>
            </a:r>
            <a:r>
              <a:rPr lang="pt-BR" b="0" dirty="0">
                <a:effectLst/>
              </a:rPr>
              <a:t>: </a:t>
            </a:r>
            <a:r>
              <a:rPr lang="pt-BR" dirty="0"/>
              <a:t>Esta técnica consiste em acompanhar o rotina do usuário para entender melhor o seu contexto de trabalho, com isso trazer o seu “mundo real” ou modelo mental para o produto, dessa forma podemos entender melhor a sua necessidade e o produto fica mais intuitivo por usarmos elementos do seu dia a dia.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EBCCF-6091-4BA1-9608-E273BE12BDB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18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EBCCF-6091-4BA1-9608-E273BE12BDB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749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8499" y="2897944"/>
            <a:ext cx="11380764" cy="1170576"/>
          </a:xfrm>
        </p:spPr>
        <p:txBody>
          <a:bodyPr anchor="b"/>
          <a:lstStyle>
            <a:lvl1pPr algn="ctr">
              <a:defRPr sz="45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06880" y="4130998"/>
            <a:ext cx="9144000" cy="73081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616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05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84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7695" y="224449"/>
            <a:ext cx="11705494" cy="858764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7695" y="1291053"/>
            <a:ext cx="11705493" cy="435133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91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1" y="6215063"/>
            <a:ext cx="1200151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513986"/>
            <a:ext cx="10515600" cy="3467173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3981159"/>
            <a:ext cx="10515600" cy="91273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09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1"/>
            <a:ext cx="12192000" cy="830628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610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07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54112"/>
            <a:ext cx="12192000" cy="985373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012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72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18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0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0" y="153988"/>
            <a:ext cx="1219200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275167" y="1311275"/>
            <a:ext cx="1158451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198A951-A0BF-49F9-91C3-55A4C4521245}" type="datetimeFigureOut">
              <a:rPr lang="pt-BR" smtClean="0"/>
              <a:t>27/04/2020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983B7AF-48F5-423A-AF08-12F5DC949A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75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Helvetica" panose="020B0604020202020204" pitchFamily="34" charset="0"/>
          <a:cs typeface="Helvetica" panose="020B0604020202020204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1F4E79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1F4E79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rgbClr val="1F4E79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1F4E79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rgbClr val="1F4E79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28438-6CF4-4A6A-AF7F-DAD51AB7D7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UX / UI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1912DB-139A-4F24-8125-D1FAD087A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Pedro Luiz Holuboski Junior</a:t>
            </a:r>
          </a:p>
        </p:txBody>
      </p:sp>
    </p:spTree>
    <p:extLst>
      <p:ext uri="{BB962C8B-B14F-4D97-AF65-F5344CB8AC3E}">
        <p14:creationId xmlns:p14="http://schemas.microsoft.com/office/powerpoint/2010/main" val="85724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A94DA-E857-45BD-A2C5-714F2028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Designer Universal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8D456E-9014-4AA6-8517-0AEAB53CB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Usabilidade</a:t>
            </a:r>
          </a:p>
          <a:p>
            <a:pPr lvl="1"/>
            <a:r>
              <a:rPr lang="pt-BR" dirty="0"/>
              <a:t>É a facilidade que o visitante atingir seu objetivo que o levou para seu site</a:t>
            </a:r>
          </a:p>
          <a:p>
            <a:pPr lvl="1"/>
            <a:endParaRPr lang="pt-BR" dirty="0"/>
          </a:p>
          <a:p>
            <a:r>
              <a:rPr lang="pt-BR" dirty="0"/>
              <a:t>Acessibilidade</a:t>
            </a:r>
          </a:p>
          <a:p>
            <a:pPr lvl="1"/>
            <a:r>
              <a:rPr lang="pt-BR" dirty="0"/>
              <a:t>É o acesso do site por qualquer pessoa em qualquer aparelho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2069E34-3C8D-4120-BB8F-C53AA29554D7}"/>
              </a:ext>
            </a:extLst>
          </p:cNvPr>
          <p:cNvSpPr/>
          <p:nvPr/>
        </p:nvSpPr>
        <p:spPr>
          <a:xfrm>
            <a:off x="6492680" y="4052472"/>
            <a:ext cx="5381625" cy="1514475"/>
          </a:xfrm>
          <a:prstGeom prst="rect">
            <a:avLst/>
          </a:prstGeom>
          <a:gradFill flip="none" rotWithShape="1">
            <a:gsLst>
              <a:gs pos="0">
                <a:srgbClr val="096BB2">
                  <a:shade val="30000"/>
                  <a:satMod val="115000"/>
                </a:srgbClr>
              </a:gs>
              <a:gs pos="50000">
                <a:srgbClr val="096BB2">
                  <a:shade val="67500"/>
                  <a:satMod val="115000"/>
                </a:srgbClr>
              </a:gs>
              <a:gs pos="100000">
                <a:srgbClr val="096BB2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WCAG – WEB CONTENT ACCESSIBILITY GUIDELINES (DIRETRIZES DE ACESSIBNILIDADE DO W3C)</a:t>
            </a:r>
          </a:p>
          <a:p>
            <a:pPr algn="ctr"/>
            <a:endParaRPr lang="pt-BR" b="1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http://acessibilidadetoolkit.com/</a:t>
            </a:r>
          </a:p>
        </p:txBody>
      </p:sp>
    </p:spTree>
    <p:extLst>
      <p:ext uri="{BB962C8B-B14F-4D97-AF65-F5344CB8AC3E}">
        <p14:creationId xmlns:p14="http://schemas.microsoft.com/office/powerpoint/2010/main" val="1046055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91DF0-7C7E-43DE-B256-BB491BF0F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do Site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53A7AC80-57A3-4E29-861F-5977BD96F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1516" r="2" b="10754"/>
          <a:stretch/>
        </p:blipFill>
        <p:spPr>
          <a:xfrm>
            <a:off x="4502037" y="749081"/>
            <a:ext cx="6518160" cy="5066508"/>
          </a:xfrm>
        </p:spPr>
      </p:pic>
    </p:spTree>
    <p:extLst>
      <p:ext uri="{BB962C8B-B14F-4D97-AF65-F5344CB8AC3E}">
        <p14:creationId xmlns:p14="http://schemas.microsoft.com/office/powerpoint/2010/main" val="168684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EC92AB-E639-482C-A985-7B27B8D5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Navegação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26D87AB-8701-48F9-84D5-45D671695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52" y="1447523"/>
            <a:ext cx="6005968" cy="3631515"/>
          </a:xfrm>
        </p:spPr>
      </p:pic>
      <p:pic>
        <p:nvPicPr>
          <p:cNvPr id="7" name="Imagem 6" descr="Celular com tela ligada&#10;&#10;Descrição gerada automaticamente">
            <a:extLst>
              <a:ext uri="{FF2B5EF4-FFF2-40B4-BE49-F238E27FC236}">
                <a16:creationId xmlns:a16="http://schemas.microsoft.com/office/drawing/2014/main" id="{3B788786-93D3-4E9E-93FB-4C96F21D9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5" y="1626562"/>
            <a:ext cx="4933950" cy="34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22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52D4C-5A52-4096-8FD5-0640A91F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pic>
        <p:nvPicPr>
          <p:cNvPr id="7" name="Espaço Reservado para Conteúdo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326EFF74-4C15-4C30-8B1E-814D0650D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317" y="1290638"/>
            <a:ext cx="6168591" cy="4351337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F3F8103-374D-4A3C-A6E2-A6F8ECC40F88}"/>
              </a:ext>
            </a:extLst>
          </p:cNvPr>
          <p:cNvSpPr/>
          <p:nvPr/>
        </p:nvSpPr>
        <p:spPr>
          <a:xfrm>
            <a:off x="0" y="6488668"/>
            <a:ext cx="8772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https://www.chiefofdesign.com.br/psicologia-das-cores/</a:t>
            </a:r>
          </a:p>
        </p:txBody>
      </p:sp>
    </p:spTree>
    <p:extLst>
      <p:ext uri="{BB962C8B-B14F-4D97-AF65-F5344CB8AC3E}">
        <p14:creationId xmlns:p14="http://schemas.microsoft.com/office/powerpoint/2010/main" val="2076322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BF1A0-E97C-42A4-99E3-220763C5F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224449"/>
            <a:ext cx="11705494" cy="858764"/>
          </a:xfrm>
        </p:spPr>
        <p:txBody>
          <a:bodyPr/>
          <a:lstStyle/>
          <a:p>
            <a:r>
              <a:rPr lang="pt-BR"/>
              <a:t>Tipografia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E592629-4C51-432E-873F-232659A0C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57" y="1290638"/>
            <a:ext cx="7735710" cy="4351337"/>
          </a:xfrm>
        </p:spPr>
      </p:pic>
    </p:spTree>
    <p:extLst>
      <p:ext uri="{BB962C8B-B14F-4D97-AF65-F5344CB8AC3E}">
        <p14:creationId xmlns:p14="http://schemas.microsoft.com/office/powerpoint/2010/main" val="259480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DC4BE5-755E-451E-9589-1670756E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b="1" dirty="0" err="1">
                <a:latin typeface="+mj-lt"/>
                <a:cs typeface="+mj-cs"/>
              </a:rPr>
              <a:t>Glifos</a:t>
            </a:r>
            <a:r>
              <a:rPr lang="en-US" sz="4000" b="1" dirty="0">
                <a:latin typeface="+mj-lt"/>
                <a:cs typeface="+mj-cs"/>
              </a:rPr>
              <a:t> (</a:t>
            </a:r>
            <a:r>
              <a:rPr lang="en-US" sz="4000" b="1" dirty="0" err="1">
                <a:latin typeface="+mj-lt"/>
                <a:cs typeface="+mj-cs"/>
              </a:rPr>
              <a:t>letras</a:t>
            </a:r>
            <a:r>
              <a:rPr lang="en-US" sz="4000" b="1" dirty="0">
                <a:latin typeface="+mj-lt"/>
                <a:cs typeface="+mj-cs"/>
              </a:rPr>
              <a:t>, </a:t>
            </a:r>
            <a:r>
              <a:rPr lang="en-US" sz="4000" b="1" dirty="0" err="1">
                <a:latin typeface="+mj-lt"/>
                <a:cs typeface="+mj-cs"/>
              </a:rPr>
              <a:t>caracteres</a:t>
            </a:r>
            <a:r>
              <a:rPr lang="en-US" sz="4000" b="1" dirty="0">
                <a:latin typeface="+mj-lt"/>
                <a:cs typeface="+mj-cs"/>
              </a:rPr>
              <a:t>):</a:t>
            </a:r>
            <a:endParaRPr lang="en-US" sz="4000" dirty="0">
              <a:latin typeface="+mj-lt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23D2D0F-A932-433B-B5DB-21E86CE7A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941BA31-00FD-46B0-9218-0C898EE0C8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" r="4" b="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D77D5EAA-3A9D-4D8D-ACE0-A84B2B6610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0" t="1" r="10876" b="2"/>
          <a:stretch/>
        </p:blipFill>
        <p:spPr>
          <a:xfrm>
            <a:off x="7239000" y="3997953"/>
            <a:ext cx="4029075" cy="19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2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8A67D-0176-46C7-812C-BC367B71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Analogia</a:t>
            </a:r>
          </a:p>
        </p:txBody>
      </p:sp>
      <p:pic>
        <p:nvPicPr>
          <p:cNvPr id="5" name="Espaço Reservado para Conteúdo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FBEB9A51-BA0D-48B7-8769-266583043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67" y="120106"/>
            <a:ext cx="6343382" cy="6273760"/>
          </a:xfrm>
          <a:prstGeom prst="ellipse">
            <a:avLst/>
          </a:prstGeom>
          <a:ln w="38100">
            <a:solidFill>
              <a:srgbClr val="096BB2"/>
            </a:solidFill>
          </a:ln>
        </p:spPr>
      </p:pic>
    </p:spTree>
    <p:extLst>
      <p:ext uri="{BB962C8B-B14F-4D97-AF65-F5344CB8AC3E}">
        <p14:creationId xmlns:p14="http://schemas.microsoft.com/office/powerpoint/2010/main" val="2848621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E20A2-E1A7-4C02-9345-83CBC77B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Ligaduras</a:t>
            </a:r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D2F4FEA3-0223-4318-A27C-D14D2213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2" y="1885156"/>
            <a:ext cx="7810500" cy="316230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979746-B082-4621-8A52-363683C51B9C}"/>
              </a:ext>
            </a:extLst>
          </p:cNvPr>
          <p:cNvSpPr/>
          <p:nvPr/>
        </p:nvSpPr>
        <p:spPr>
          <a:xfrm>
            <a:off x="2265362" y="5158043"/>
            <a:ext cx="32237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(</a:t>
            </a:r>
            <a:r>
              <a:rPr lang="en-US" sz="3200" dirty="0" err="1"/>
              <a:t>st</a:t>
            </a:r>
            <a:r>
              <a:rPr lang="en-US" sz="3200" dirty="0"/>
              <a:t>, ae, </a:t>
            </a:r>
            <a:r>
              <a:rPr lang="en-US" sz="3200" dirty="0" err="1"/>
              <a:t>oe</a:t>
            </a:r>
            <a:r>
              <a:rPr lang="en-US" sz="3200" dirty="0"/>
              <a:t>, ff, </a:t>
            </a:r>
            <a:r>
              <a:rPr lang="en-US" sz="3200" dirty="0" err="1"/>
              <a:t>ij</a:t>
            </a:r>
            <a:r>
              <a:rPr lang="en-US" sz="3200" dirty="0"/>
              <a:t>, …)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4533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D5075-53DB-4604-A610-FE2E6092C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ou sem serifa:</a:t>
            </a:r>
            <a:endParaRPr lang="pt-BR" dirty="0"/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9F7FE478-E71F-4394-9205-14E8BDAEA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2" y="2142331"/>
            <a:ext cx="7810500" cy="2647950"/>
          </a:xfrm>
        </p:spPr>
      </p:pic>
    </p:spTree>
    <p:extLst>
      <p:ext uri="{BB962C8B-B14F-4D97-AF65-F5344CB8AC3E}">
        <p14:creationId xmlns:p14="http://schemas.microsoft.com/office/powerpoint/2010/main" val="378682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50541-4549-4226-930E-A5E108AB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B760ED-E6F6-4223-9318-A8569AF65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Fontes </a:t>
            </a:r>
            <a:r>
              <a:rPr lang="pt-BR" b="1" dirty="0" err="1"/>
              <a:t>Serifadas</a:t>
            </a:r>
            <a:r>
              <a:rPr lang="pt-BR" b="1" dirty="0"/>
              <a:t>:</a:t>
            </a:r>
          </a:p>
          <a:p>
            <a:endParaRPr lang="pt-BR" b="1" dirty="0"/>
          </a:p>
          <a:p>
            <a:r>
              <a:rPr lang="pt-BR" b="1" dirty="0"/>
              <a:t>Fontes não </a:t>
            </a:r>
            <a:r>
              <a:rPr lang="pt-BR" b="1" dirty="0" err="1"/>
              <a:t>Serifadas</a:t>
            </a:r>
            <a:r>
              <a:rPr lang="pt-BR" b="1" dirty="0"/>
              <a:t> (</a:t>
            </a:r>
            <a:r>
              <a:rPr lang="pt-BR" b="1" dirty="0" err="1"/>
              <a:t>Sans-Serif</a:t>
            </a:r>
            <a:r>
              <a:rPr lang="pt-BR" b="1" dirty="0"/>
              <a:t> ou Sem Serifa):</a:t>
            </a:r>
          </a:p>
          <a:p>
            <a:endParaRPr lang="pt-BR" b="1" dirty="0"/>
          </a:p>
          <a:p>
            <a:r>
              <a:rPr lang="pt-BR" b="1" dirty="0"/>
              <a:t>Fontes Modernas:</a:t>
            </a:r>
          </a:p>
          <a:p>
            <a:endParaRPr lang="pt-BR" b="1" dirty="0"/>
          </a:p>
          <a:p>
            <a:r>
              <a:rPr lang="pt-BR" b="1" dirty="0"/>
              <a:t>Fontes Script:</a:t>
            </a:r>
          </a:p>
          <a:p>
            <a:endParaRPr lang="pt-BR" b="1" dirty="0"/>
          </a:p>
          <a:p>
            <a:r>
              <a:rPr lang="pt-BR" b="1" dirty="0"/>
              <a:t>Fontes Display:</a:t>
            </a:r>
          </a:p>
          <a:p>
            <a:endParaRPr lang="pt-BR" b="1" dirty="0"/>
          </a:p>
          <a:p>
            <a:r>
              <a:rPr lang="pt-BR" b="1" dirty="0"/>
              <a:t>Fontes Black </a:t>
            </a:r>
            <a:r>
              <a:rPr lang="pt-BR" b="1" dirty="0" err="1"/>
              <a:t>Letter’s</a:t>
            </a:r>
            <a:r>
              <a:rPr lang="pt-BR" b="1" dirty="0"/>
              <a:t>:</a:t>
            </a:r>
            <a:endParaRPr lang="pt-BR" dirty="0"/>
          </a:p>
        </p:txBody>
      </p:sp>
      <p:pic>
        <p:nvPicPr>
          <p:cNvPr id="7" name="Imagem 6" descr="Uma imagem contendo caneca, desenho&#10;&#10;Descrição gerada automaticamente">
            <a:extLst>
              <a:ext uri="{FF2B5EF4-FFF2-40B4-BE49-F238E27FC236}">
                <a16:creationId xmlns:a16="http://schemas.microsoft.com/office/drawing/2014/main" id="{72934D87-C66C-4440-886F-33AB60203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1343440"/>
            <a:ext cx="1990725" cy="533400"/>
          </a:xfrm>
          <a:prstGeom prst="rect">
            <a:avLst/>
          </a:prstGeom>
        </p:spPr>
      </p:pic>
      <p:pic>
        <p:nvPicPr>
          <p:cNvPr id="11" name="Imagem 10" descr="Desenho de um cachorro&#10;&#10;Descrição gerada automaticamente">
            <a:extLst>
              <a:ext uri="{FF2B5EF4-FFF2-40B4-BE49-F238E27FC236}">
                <a16:creationId xmlns:a16="http://schemas.microsoft.com/office/drawing/2014/main" id="{1246F02E-4A99-42F7-92A8-1506CDCA2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12" y="2109787"/>
            <a:ext cx="1990725" cy="561975"/>
          </a:xfrm>
          <a:prstGeom prst="rect">
            <a:avLst/>
          </a:prstGeom>
        </p:spPr>
      </p:pic>
      <p:pic>
        <p:nvPicPr>
          <p:cNvPr id="14" name="Imagem 13" descr="Uma imagem contendo caneca, desenho, mesa, copo&#10;&#10;Descrição gerada automaticamente">
            <a:extLst>
              <a:ext uri="{FF2B5EF4-FFF2-40B4-BE49-F238E27FC236}">
                <a16:creationId xmlns:a16="http://schemas.microsoft.com/office/drawing/2014/main" id="{179C1988-0924-4DEF-845F-7400BBE06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16" y="2952372"/>
            <a:ext cx="3133725" cy="523875"/>
          </a:xfrm>
          <a:prstGeom prst="rect">
            <a:avLst/>
          </a:prstGeom>
        </p:spPr>
      </p:pic>
      <p:pic>
        <p:nvPicPr>
          <p:cNvPr id="16" name="Imagem 15" descr="Desenho de um cachorro&#10;&#10;Descrição gerada automaticamente">
            <a:extLst>
              <a:ext uri="{FF2B5EF4-FFF2-40B4-BE49-F238E27FC236}">
                <a16:creationId xmlns:a16="http://schemas.microsoft.com/office/drawing/2014/main" id="{D84FD25B-AA3A-40DA-B55A-8D9224C87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5" y="3684087"/>
            <a:ext cx="3143250" cy="638175"/>
          </a:xfrm>
          <a:prstGeom prst="rect">
            <a:avLst/>
          </a:prstGeom>
        </p:spPr>
      </p:pic>
      <p:pic>
        <p:nvPicPr>
          <p:cNvPr id="18" name="Imagem 17" descr="Desenho de urso panda&#10;&#10;Descrição gerada automaticamente">
            <a:extLst>
              <a:ext uri="{FF2B5EF4-FFF2-40B4-BE49-F238E27FC236}">
                <a16:creationId xmlns:a16="http://schemas.microsoft.com/office/drawing/2014/main" id="{6198459C-327E-4C42-A159-65295F0EE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87" y="4515644"/>
            <a:ext cx="3019425" cy="590550"/>
          </a:xfrm>
          <a:prstGeom prst="rect">
            <a:avLst/>
          </a:prstGeom>
        </p:spPr>
      </p:pic>
      <p:pic>
        <p:nvPicPr>
          <p:cNvPr id="20" name="Imagem 19" descr="Desenho em preto e branco&#10;&#10;Descrição gerada automaticamente">
            <a:extLst>
              <a:ext uri="{FF2B5EF4-FFF2-40B4-BE49-F238E27FC236}">
                <a16:creationId xmlns:a16="http://schemas.microsoft.com/office/drawing/2014/main" id="{BD9826E6-BC3C-4E22-A78A-4D3C57476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5247103"/>
            <a:ext cx="2257425" cy="79057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827502FA-2DAD-4945-BBA0-47DC901F09F2}"/>
              </a:ext>
            </a:extLst>
          </p:cNvPr>
          <p:cNvSpPr/>
          <p:nvPr/>
        </p:nvSpPr>
        <p:spPr>
          <a:xfrm>
            <a:off x="0" y="6461125"/>
            <a:ext cx="75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http://www.ninjawp.com.br/classificacao-das-fontes-tipograficas/</a:t>
            </a:r>
          </a:p>
        </p:txBody>
      </p:sp>
    </p:spTree>
    <p:extLst>
      <p:ext uri="{BB962C8B-B14F-4D97-AF65-F5344CB8AC3E}">
        <p14:creationId xmlns:p14="http://schemas.microsoft.com/office/powerpoint/2010/main" val="249833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93001-5054-4CEC-B20A-1BD75D29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UX / 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C3650-FF13-4DAC-930F-8D7B722D6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UX Design - </a:t>
            </a:r>
            <a:r>
              <a:rPr lang="pt-BR" dirty="0" err="1"/>
              <a:t>User</a:t>
            </a:r>
            <a:r>
              <a:rPr lang="pt-BR" dirty="0"/>
              <a:t> Experience Design (Design da Experiência do Usuário)</a:t>
            </a:r>
          </a:p>
          <a:p>
            <a:r>
              <a:rPr lang="pt-BR" b="1" dirty="0"/>
              <a:t>UI Design - </a:t>
            </a:r>
            <a:r>
              <a:rPr lang="pt-BR" dirty="0" err="1"/>
              <a:t>User</a:t>
            </a:r>
            <a:r>
              <a:rPr lang="pt-BR" dirty="0"/>
              <a:t> Interface Design (Design de Interface do Usuário)</a:t>
            </a:r>
          </a:p>
          <a:p>
            <a:endParaRPr lang="pt-BR" b="1" dirty="0"/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92E39F-D70A-4EA4-9B1A-EA59EB495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79" y="2718735"/>
            <a:ext cx="5744441" cy="323124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5208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33CB5-9C81-4EE9-9D7D-DFAF68B2E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Corpo</a:t>
            </a:r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06F53EE-1A3D-40D4-9F45-A1F9EF434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r="12807"/>
          <a:stretch/>
        </p:blipFill>
        <p:spPr>
          <a:xfrm>
            <a:off x="257060" y="1662112"/>
            <a:ext cx="5838940" cy="3533775"/>
          </a:xfrm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5F65DA40-5073-42EA-A630-81F14734A9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2" r="19008"/>
          <a:stretch/>
        </p:blipFill>
        <p:spPr>
          <a:xfrm>
            <a:off x="6654187" y="984613"/>
            <a:ext cx="4889422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87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8510D-B1A6-4248-B799-9F56150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Eixo</a:t>
            </a:r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F235EC62-E354-46B3-857A-3ABF698DD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362" y="2156619"/>
            <a:ext cx="7810500" cy="2619375"/>
          </a:xfrm>
        </p:spPr>
      </p:pic>
    </p:spTree>
    <p:extLst>
      <p:ext uri="{BB962C8B-B14F-4D97-AF65-F5344CB8AC3E}">
        <p14:creationId xmlns:p14="http://schemas.microsoft.com/office/powerpoint/2010/main" val="2652445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12601D-DB6D-4424-85A3-ACBB4732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Algarismos:</a:t>
            </a:r>
          </a:p>
        </p:txBody>
      </p:sp>
      <p:pic>
        <p:nvPicPr>
          <p:cNvPr id="5" name="Espaço Reservado para Conteúdo 4" descr="Uma imagem contendo desenho&#10;&#10;Descrição gerada automaticamente">
            <a:extLst>
              <a:ext uri="{FF2B5EF4-FFF2-40B4-BE49-F238E27FC236}">
                <a16:creationId xmlns:a16="http://schemas.microsoft.com/office/drawing/2014/main" id="{DEF99569-04B5-4F97-94CB-4688AF7F9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3" y="1291508"/>
            <a:ext cx="6498074" cy="1473953"/>
          </a:xfrm>
          <a:ln w="19050">
            <a:solidFill>
              <a:srgbClr val="096BB2"/>
            </a:solidFill>
          </a:ln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18B3FE41-51B1-42D5-898C-182E8C20A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3" y="2863587"/>
            <a:ext cx="6498074" cy="1489802"/>
          </a:xfrm>
          <a:prstGeom prst="rect">
            <a:avLst/>
          </a:prstGeom>
          <a:ln w="19050">
            <a:solidFill>
              <a:srgbClr val="096BB2"/>
            </a:solidFill>
          </a:ln>
        </p:spPr>
      </p:pic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F443AF03-6C97-4D89-A975-B6440C51E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63" y="4451515"/>
            <a:ext cx="6498074" cy="1553198"/>
          </a:xfrm>
          <a:prstGeom prst="rect">
            <a:avLst/>
          </a:prstGeom>
          <a:ln w="19050">
            <a:solidFill>
              <a:srgbClr val="096BB2"/>
            </a:solidFill>
          </a:ln>
        </p:spPr>
      </p:pic>
    </p:spTree>
    <p:extLst>
      <p:ext uri="{BB962C8B-B14F-4D97-AF65-F5344CB8AC3E}">
        <p14:creationId xmlns:p14="http://schemas.microsoft.com/office/powerpoint/2010/main" val="650129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49CD3-F6BD-4786-9FDD-A7754305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Unidades de medidas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DFB722-AE12-40B9-B638-5982092C6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Ponto:</a:t>
            </a:r>
            <a:r>
              <a:rPr lang="pt-BR" dirty="0"/>
              <a:t> é a medida tipográfica estabelecida pelo francês Francisco Ambrósio Didot. Um ponto equivale aproximadamente de 0,376mm. (ou 2,6 pontos = 1 mm).</a:t>
            </a:r>
          </a:p>
          <a:p>
            <a:r>
              <a:rPr lang="pt-BR" b="1" dirty="0"/>
              <a:t>Cícero:</a:t>
            </a:r>
            <a:r>
              <a:rPr lang="pt-BR" dirty="0"/>
              <a:t> também é uma medida do sistema Didot e que corresponde a 12 pontos.</a:t>
            </a:r>
          </a:p>
          <a:p>
            <a:r>
              <a:rPr lang="pt-BR" b="1" dirty="0" err="1"/>
              <a:t>Paica</a:t>
            </a:r>
            <a:r>
              <a:rPr lang="pt-BR" b="1" dirty="0"/>
              <a:t> (pica):</a:t>
            </a:r>
            <a:r>
              <a:rPr lang="pt-BR" dirty="0"/>
              <a:t> é uma unidade de medida anglo-saxão usada na Inglaterra e nos países de língua inglesa. Corresponde 1/6 polegada.</a:t>
            </a:r>
          </a:p>
          <a:p>
            <a:r>
              <a:rPr lang="pt-BR" dirty="0"/>
              <a:t>Divide-se ambas medidas (Cícero e </a:t>
            </a:r>
            <a:r>
              <a:rPr lang="pt-BR" dirty="0" err="1"/>
              <a:t>Paica</a:t>
            </a:r>
            <a:r>
              <a:rPr lang="pt-BR" dirty="0"/>
              <a:t>) em 12 partes. E existe uma diferença pequena entre os tamanhos, sendo a </a:t>
            </a:r>
            <a:r>
              <a:rPr lang="pt-BR" dirty="0" err="1"/>
              <a:t>paica</a:t>
            </a:r>
            <a:r>
              <a:rPr lang="pt-BR" dirty="0"/>
              <a:t> um pouco menor que o </a:t>
            </a:r>
            <a:r>
              <a:rPr lang="pt-BR" dirty="0" err="1"/>
              <a:t>cícero</a:t>
            </a:r>
            <a:r>
              <a:rPr lang="pt-BR" dirty="0"/>
              <a:t>. Veja a seguir:</a:t>
            </a:r>
          </a:p>
          <a:p>
            <a:r>
              <a:rPr lang="pt-BR" b="1" dirty="0"/>
              <a:t>1 </a:t>
            </a:r>
            <a:r>
              <a:rPr lang="pt-BR" b="1" dirty="0" err="1"/>
              <a:t>paica</a:t>
            </a:r>
            <a:r>
              <a:rPr lang="pt-BR" b="1" dirty="0"/>
              <a:t> (4,22 mm) = 12 pontos (Inglaterra).</a:t>
            </a:r>
            <a:endParaRPr lang="pt-BR" dirty="0"/>
          </a:p>
          <a:p>
            <a:r>
              <a:rPr lang="pt-BR" b="1" dirty="0"/>
              <a:t>1 </a:t>
            </a:r>
            <a:r>
              <a:rPr lang="pt-BR" b="1" dirty="0" err="1"/>
              <a:t>cícero</a:t>
            </a:r>
            <a:r>
              <a:rPr lang="pt-BR" b="1" dirty="0"/>
              <a:t> (4,52 mm) = 12 pontos (Europa Continental).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522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623BE-55FF-43B3-8F25-11CD84012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de Medida</a:t>
            </a:r>
          </a:p>
        </p:txBody>
      </p:sp>
      <p:pic>
        <p:nvPicPr>
          <p:cNvPr id="5" name="Espaço Reservado para Conteúdo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F4140FC-A613-4507-9DA1-753FD410F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98" y="444787"/>
            <a:ext cx="5757071" cy="5504322"/>
          </a:xfrm>
          <a:solidFill>
            <a:srgbClr val="096BB2"/>
          </a:solidFill>
          <a:ln w="28575">
            <a:solidFill>
              <a:srgbClr val="096BB2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A18C9-3BF1-45DD-83B3-D4928ABE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r="20144"/>
          <a:stretch/>
        </p:blipFill>
        <p:spPr>
          <a:xfrm>
            <a:off x="281002" y="1730098"/>
            <a:ext cx="4861449" cy="2933700"/>
          </a:xfrm>
          <a:prstGeom prst="rect">
            <a:avLst/>
          </a:prstGeom>
          <a:solidFill>
            <a:srgbClr val="096BB2"/>
          </a:solidFill>
          <a:ln w="28575">
            <a:solidFill>
              <a:srgbClr val="096BB2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D97CF56-7205-45E3-B55C-BE046E00E2EC}"/>
              </a:ext>
            </a:extLst>
          </p:cNvPr>
          <p:cNvSpPr/>
          <p:nvPr/>
        </p:nvSpPr>
        <p:spPr>
          <a:xfrm>
            <a:off x="247951" y="4663798"/>
            <a:ext cx="3510877" cy="506790"/>
          </a:xfrm>
          <a:prstGeom prst="rect">
            <a:avLst/>
          </a:prstGeom>
          <a:solidFill>
            <a:srgbClr val="096B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Quadratim</a:t>
            </a:r>
            <a:r>
              <a:rPr lang="pt-BR" b="1" dirty="0"/>
              <a:t> (ou </a:t>
            </a:r>
            <a:r>
              <a:rPr lang="pt-BR" b="1" dirty="0" err="1"/>
              <a:t>eme</a:t>
            </a:r>
            <a:r>
              <a:rPr lang="pt-BR" b="1" dirty="0"/>
              <a:t>):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118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2EA91-1FD4-4AF9-B7A4-8C848113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Escolher?</a:t>
            </a:r>
          </a:p>
        </p:txBody>
      </p:sp>
      <p:pic>
        <p:nvPicPr>
          <p:cNvPr id="5" name="Espaço Reservado para Conteúdo 4" descr="Uma imagem contendo faca, homem&#10;&#10;Descrição gerada automaticamente">
            <a:extLst>
              <a:ext uri="{FF2B5EF4-FFF2-40B4-BE49-F238E27FC236}">
                <a16:creationId xmlns:a16="http://schemas.microsoft.com/office/drawing/2014/main" id="{0B822631-D379-4C9E-A5D1-E61D413EA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456" y="1517735"/>
            <a:ext cx="5551088" cy="4351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7206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1CBD9-BE0F-407B-A9A7-40223D35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" y="224449"/>
            <a:ext cx="6788185" cy="1560284"/>
          </a:xfrm>
        </p:spPr>
        <p:txBody>
          <a:bodyPr/>
          <a:lstStyle/>
          <a:p>
            <a:r>
              <a:rPr lang="pt-BR" b="1" dirty="0"/>
              <a:t>Legibilidade e </a:t>
            </a:r>
            <a:r>
              <a:rPr lang="pt-BR" b="1" dirty="0" err="1"/>
              <a:t>Leiturabilidade</a:t>
            </a:r>
            <a:r>
              <a:rPr lang="pt-BR" b="1" dirty="0"/>
              <a:t>: É para Ler ou para Ver?</a:t>
            </a:r>
            <a:endParaRPr lang="pt-BR" dirty="0"/>
          </a:p>
        </p:txBody>
      </p:sp>
      <p:pic>
        <p:nvPicPr>
          <p:cNvPr id="5" name="Espaço Reservado para Conteúdo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E972D646-25A2-4D36-AE0E-856B86BAA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57"/>
          <a:stretch/>
        </p:blipFill>
        <p:spPr>
          <a:xfrm>
            <a:off x="6984695" y="224449"/>
            <a:ext cx="4889610" cy="5282686"/>
          </a:xfrm>
        </p:spPr>
      </p:pic>
    </p:spTree>
    <p:extLst>
      <p:ext uri="{BB962C8B-B14F-4D97-AF65-F5344CB8AC3E}">
        <p14:creationId xmlns:p14="http://schemas.microsoft.com/office/powerpoint/2010/main" val="3710435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9B95-5DB6-4797-AE1B-59CAFC68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70" y="154112"/>
            <a:ext cx="11688897" cy="985373"/>
          </a:xfrm>
        </p:spPr>
        <p:txBody>
          <a:bodyPr/>
          <a:lstStyle/>
          <a:p>
            <a:r>
              <a:rPr lang="pt-BR" b="1" dirty="0"/>
              <a:t>Projetos para “ver”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09CAE2-B1C6-42E9-9765-FF8E35D52A32}"/>
              </a:ext>
            </a:extLst>
          </p:cNvPr>
          <p:cNvSpPr/>
          <p:nvPr/>
        </p:nvSpPr>
        <p:spPr>
          <a:xfrm>
            <a:off x="1001659" y="1226670"/>
            <a:ext cx="101886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lackoak Std" panose="04050907060602020202" pitchFamily="82" charset="0"/>
              </a:rPr>
              <a:t>Pedro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854945-4A6F-4A45-8C05-C7049AC35981}"/>
              </a:ext>
            </a:extLst>
          </p:cNvPr>
          <p:cNvSpPr/>
          <p:nvPr/>
        </p:nvSpPr>
        <p:spPr>
          <a:xfrm>
            <a:off x="3944644" y="2237185"/>
            <a:ext cx="430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larendon BT" panose="02040704040505020204" pitchFamily="18" charset="0"/>
              </a:rPr>
              <a:t>Pedro Legal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93406C-CF93-4D8C-9ADF-D26C1F6D685E}"/>
              </a:ext>
            </a:extLst>
          </p:cNvPr>
          <p:cNvSpPr/>
          <p:nvPr/>
        </p:nvSpPr>
        <p:spPr>
          <a:xfrm>
            <a:off x="3829997" y="3247700"/>
            <a:ext cx="4532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Std Black" panose="0208090304030B020404" pitchFamily="18" charset="0"/>
              </a:rPr>
              <a:t>Pedro Legal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367A0E9-D556-4FBD-AD73-EBB8BDF46BC6}"/>
              </a:ext>
            </a:extLst>
          </p:cNvPr>
          <p:cNvSpPr/>
          <p:nvPr/>
        </p:nvSpPr>
        <p:spPr>
          <a:xfrm>
            <a:off x="4266495" y="4266956"/>
            <a:ext cx="3659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rte" panose="03060902040502070203" pitchFamily="66" charset="0"/>
              </a:rPr>
              <a:t>Pedro Legal</a:t>
            </a:r>
          </a:p>
        </p:txBody>
      </p:sp>
    </p:spTree>
    <p:extLst>
      <p:ext uri="{BB962C8B-B14F-4D97-AF65-F5344CB8AC3E}">
        <p14:creationId xmlns:p14="http://schemas.microsoft.com/office/powerpoint/2010/main" val="101544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9B95-5DB6-4797-AE1B-59CAFC68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70" y="154112"/>
            <a:ext cx="11688897" cy="985373"/>
          </a:xfrm>
        </p:spPr>
        <p:txBody>
          <a:bodyPr/>
          <a:lstStyle/>
          <a:p>
            <a:r>
              <a:rPr lang="pt-BR" b="1" dirty="0"/>
              <a:t>Projetos para “ler”</a:t>
            </a: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309CAE2-B1C6-42E9-9765-FF8E35D52A32}"/>
              </a:ext>
            </a:extLst>
          </p:cNvPr>
          <p:cNvSpPr/>
          <p:nvPr/>
        </p:nvSpPr>
        <p:spPr>
          <a:xfrm>
            <a:off x="4137774" y="1226670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Pedro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0854945-4A6F-4A45-8C05-C7049AC35981}"/>
              </a:ext>
            </a:extLst>
          </p:cNvPr>
          <p:cNvSpPr/>
          <p:nvPr/>
        </p:nvSpPr>
        <p:spPr>
          <a:xfrm>
            <a:off x="3944644" y="2237185"/>
            <a:ext cx="43027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Pedro Legal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393406C-CF93-4D8C-9ADF-D26C1F6D685E}"/>
              </a:ext>
            </a:extLst>
          </p:cNvPr>
          <p:cNvSpPr/>
          <p:nvPr/>
        </p:nvSpPr>
        <p:spPr>
          <a:xfrm>
            <a:off x="4320516" y="3247700"/>
            <a:ext cx="35509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Pedro Legal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367A0E9-D556-4FBD-AD73-EBB8BDF46BC6}"/>
              </a:ext>
            </a:extLst>
          </p:cNvPr>
          <p:cNvSpPr/>
          <p:nvPr/>
        </p:nvSpPr>
        <p:spPr>
          <a:xfrm>
            <a:off x="4381110" y="4266956"/>
            <a:ext cx="34297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Pedro Legal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314E59-B041-40F4-BE85-0465CD825B1F}"/>
              </a:ext>
            </a:extLst>
          </p:cNvPr>
          <p:cNvSpPr/>
          <p:nvPr/>
        </p:nvSpPr>
        <p:spPr>
          <a:xfrm>
            <a:off x="3720192" y="5328395"/>
            <a:ext cx="47516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Pedro Legal</a:t>
            </a:r>
          </a:p>
        </p:txBody>
      </p:sp>
    </p:spTree>
    <p:extLst>
      <p:ext uri="{BB962C8B-B14F-4D97-AF65-F5344CB8AC3E}">
        <p14:creationId xmlns:p14="http://schemas.microsoft.com/office/powerpoint/2010/main" val="2413027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99B95-5DB6-4797-AE1B-59CAFC68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70" y="154112"/>
            <a:ext cx="11688897" cy="985373"/>
          </a:xfrm>
        </p:spPr>
        <p:txBody>
          <a:bodyPr/>
          <a:lstStyle/>
          <a:p>
            <a:r>
              <a:rPr lang="pt-BR" b="1" dirty="0"/>
              <a:t>Margens do texto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FCEED69-D072-4FC2-AD6D-AFA5AB9472EE}"/>
              </a:ext>
            </a:extLst>
          </p:cNvPr>
          <p:cNvSpPr/>
          <p:nvPr/>
        </p:nvSpPr>
        <p:spPr>
          <a:xfrm>
            <a:off x="5097138" y="438152"/>
            <a:ext cx="6096000" cy="5276829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 err="1"/>
              <a:t>Lorem</a:t>
            </a:r>
            <a:r>
              <a:rPr lang="pt-BR" sz="2000" dirty="0"/>
              <a:t> ipsum </a:t>
            </a:r>
            <a:r>
              <a:rPr lang="pt-BR" sz="2000" dirty="0" err="1"/>
              <a:t>dolor</a:t>
            </a:r>
            <a:r>
              <a:rPr lang="pt-BR" sz="2000" dirty="0"/>
              <a:t> </a:t>
            </a:r>
            <a:r>
              <a:rPr lang="pt-BR" sz="2000" dirty="0" err="1"/>
              <a:t>sit</a:t>
            </a:r>
            <a:r>
              <a:rPr lang="pt-BR" sz="2000" dirty="0"/>
              <a:t> </a:t>
            </a:r>
            <a:r>
              <a:rPr lang="pt-BR" sz="2000" dirty="0" err="1"/>
              <a:t>amet</a:t>
            </a:r>
            <a:r>
              <a:rPr lang="pt-BR" sz="2000" dirty="0"/>
              <a:t>, </a:t>
            </a:r>
            <a:r>
              <a:rPr lang="pt-BR" sz="2000" dirty="0" err="1"/>
              <a:t>consectetur</a:t>
            </a:r>
            <a:r>
              <a:rPr lang="pt-BR" sz="2000" dirty="0"/>
              <a:t> </a:t>
            </a:r>
            <a:r>
              <a:rPr lang="pt-BR" sz="2000" dirty="0" err="1"/>
              <a:t>adipiscing</a:t>
            </a:r>
            <a:r>
              <a:rPr lang="pt-BR" sz="2000" dirty="0"/>
              <a:t> </a:t>
            </a:r>
            <a:r>
              <a:rPr lang="pt-BR" sz="2000" dirty="0" err="1"/>
              <a:t>elit</a:t>
            </a:r>
            <a:r>
              <a:rPr lang="pt-BR" sz="2000" dirty="0"/>
              <a:t>. </a:t>
            </a:r>
            <a:r>
              <a:rPr lang="pt-BR" sz="2000" dirty="0" err="1"/>
              <a:t>Sed</a:t>
            </a:r>
            <a:r>
              <a:rPr lang="pt-BR" sz="2000" dirty="0"/>
              <a:t> </a:t>
            </a:r>
            <a:r>
              <a:rPr lang="pt-BR" sz="2000" dirty="0" err="1"/>
              <a:t>eget</a:t>
            </a:r>
            <a:r>
              <a:rPr lang="pt-BR" sz="2000" dirty="0"/>
              <a:t> justo ut </a:t>
            </a:r>
            <a:r>
              <a:rPr lang="pt-BR" sz="2000" dirty="0" err="1"/>
              <a:t>eros</a:t>
            </a:r>
            <a:r>
              <a:rPr lang="pt-BR" sz="2000" dirty="0"/>
              <a:t> </a:t>
            </a:r>
            <a:r>
              <a:rPr lang="pt-BR" sz="2000" dirty="0" err="1"/>
              <a:t>ultricies</a:t>
            </a:r>
            <a:r>
              <a:rPr lang="pt-BR" sz="2000" dirty="0"/>
              <a:t> </a:t>
            </a:r>
            <a:r>
              <a:rPr lang="pt-BR" sz="2000" dirty="0" err="1"/>
              <a:t>accumsan</a:t>
            </a:r>
            <a:r>
              <a:rPr lang="pt-BR" sz="2000" dirty="0"/>
              <a:t> vitae a </a:t>
            </a:r>
            <a:r>
              <a:rPr lang="pt-BR" sz="2000" dirty="0" err="1"/>
              <a:t>lacus</a:t>
            </a:r>
            <a:r>
              <a:rPr lang="pt-BR" sz="2000" dirty="0"/>
              <a:t>. </a:t>
            </a:r>
            <a:r>
              <a:rPr lang="pt-BR" sz="2000" dirty="0" err="1"/>
              <a:t>Suspendisse</a:t>
            </a:r>
            <a:r>
              <a:rPr lang="pt-BR" sz="2000" dirty="0"/>
              <a:t> </a:t>
            </a:r>
            <a:r>
              <a:rPr lang="pt-BR" sz="2000" dirty="0" err="1"/>
              <a:t>dui</a:t>
            </a:r>
            <a:r>
              <a:rPr lang="pt-BR" sz="2000" dirty="0"/>
              <a:t>. </a:t>
            </a:r>
            <a:r>
              <a:rPr lang="pt-BR" sz="2000" dirty="0" err="1"/>
              <a:t>Donec</a:t>
            </a:r>
            <a:r>
              <a:rPr lang="pt-BR" sz="2000" dirty="0"/>
              <a:t> </a:t>
            </a:r>
            <a:r>
              <a:rPr lang="pt-BR" sz="2000" dirty="0" err="1"/>
              <a:t>tincidunt</a:t>
            </a:r>
            <a:r>
              <a:rPr lang="pt-BR" sz="2000" dirty="0"/>
              <a:t> </a:t>
            </a:r>
            <a:r>
              <a:rPr lang="pt-BR" sz="2000" dirty="0" err="1"/>
              <a:t>sagittis</a:t>
            </a:r>
            <a:r>
              <a:rPr lang="pt-BR" sz="2000" dirty="0"/>
              <a:t> justo, quis </a:t>
            </a:r>
            <a:r>
              <a:rPr lang="pt-BR" sz="2000" dirty="0" err="1"/>
              <a:t>lobortis</a:t>
            </a:r>
            <a:r>
              <a:rPr lang="pt-BR" sz="2000" dirty="0"/>
              <a:t> justo </a:t>
            </a:r>
            <a:r>
              <a:rPr lang="pt-BR" sz="2000" dirty="0" err="1"/>
              <a:t>imperdiet</a:t>
            </a:r>
            <a:r>
              <a:rPr lang="pt-BR" sz="2000" dirty="0"/>
              <a:t> eu. </a:t>
            </a:r>
            <a:r>
              <a:rPr lang="pt-BR" sz="2000" dirty="0" err="1"/>
              <a:t>Cras</a:t>
            </a:r>
            <a:r>
              <a:rPr lang="pt-BR" sz="2000" dirty="0"/>
              <a:t> vitae </a:t>
            </a:r>
            <a:r>
              <a:rPr lang="pt-BR" sz="2000" dirty="0" err="1"/>
              <a:t>feugiat</a:t>
            </a:r>
            <a:r>
              <a:rPr lang="pt-BR" sz="2000" dirty="0"/>
              <a:t> libero. Nunc </a:t>
            </a:r>
            <a:r>
              <a:rPr lang="pt-BR" sz="2000" dirty="0" err="1"/>
              <a:t>dignissim</a:t>
            </a:r>
            <a:r>
              <a:rPr lang="pt-BR" sz="2000" dirty="0"/>
              <a:t> </a:t>
            </a:r>
            <a:r>
              <a:rPr lang="pt-BR" sz="2000" dirty="0" err="1"/>
              <a:t>velit</a:t>
            </a:r>
            <a:r>
              <a:rPr lang="pt-BR" sz="2000" dirty="0"/>
              <a:t> </a:t>
            </a:r>
            <a:r>
              <a:rPr lang="pt-BR" sz="2000" dirty="0" err="1"/>
              <a:t>risus</a:t>
            </a:r>
            <a:r>
              <a:rPr lang="pt-BR" sz="2000" dirty="0"/>
              <a:t>, </a:t>
            </a:r>
            <a:r>
              <a:rPr lang="pt-BR" sz="2000" dirty="0" err="1"/>
              <a:t>nec</a:t>
            </a:r>
            <a:r>
              <a:rPr lang="pt-BR" sz="2000" dirty="0"/>
              <a:t> </a:t>
            </a:r>
            <a:r>
              <a:rPr lang="pt-BR" sz="2000" dirty="0" err="1"/>
              <a:t>scelerisque</a:t>
            </a:r>
            <a:r>
              <a:rPr lang="pt-BR" sz="2000" dirty="0"/>
              <a:t> sem </a:t>
            </a:r>
            <a:r>
              <a:rPr lang="pt-BR" sz="2000" dirty="0" err="1"/>
              <a:t>sollicitudin</a:t>
            </a:r>
            <a:r>
              <a:rPr lang="pt-BR" sz="2000" dirty="0"/>
              <a:t> at. Etiam a </a:t>
            </a:r>
            <a:r>
              <a:rPr lang="pt-BR" sz="2000" dirty="0" err="1"/>
              <a:t>semper</a:t>
            </a:r>
            <a:r>
              <a:rPr lang="pt-BR" sz="2000" dirty="0"/>
              <a:t> ex.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 err="1"/>
              <a:t>Vestibulum</a:t>
            </a:r>
            <a:r>
              <a:rPr lang="pt-BR" sz="2000" dirty="0"/>
              <a:t> </a:t>
            </a:r>
            <a:r>
              <a:rPr lang="pt-BR" sz="2000" dirty="0" err="1"/>
              <a:t>sit</a:t>
            </a:r>
            <a:r>
              <a:rPr lang="pt-BR" sz="2000" dirty="0"/>
              <a:t> </a:t>
            </a:r>
            <a:r>
              <a:rPr lang="pt-BR" sz="2000" dirty="0" err="1"/>
              <a:t>amet</a:t>
            </a:r>
            <a:r>
              <a:rPr lang="pt-BR" sz="2000" dirty="0"/>
              <a:t> erat </a:t>
            </a:r>
            <a:r>
              <a:rPr lang="pt-BR" sz="2000" dirty="0" err="1"/>
              <a:t>sit</a:t>
            </a:r>
            <a:r>
              <a:rPr lang="pt-BR" sz="2000" dirty="0"/>
              <a:t> </a:t>
            </a:r>
            <a:r>
              <a:rPr lang="pt-BR" sz="2000" dirty="0" err="1"/>
              <a:t>amet</a:t>
            </a:r>
            <a:r>
              <a:rPr lang="pt-BR" sz="2000" dirty="0"/>
              <a:t> nunc </a:t>
            </a:r>
            <a:r>
              <a:rPr lang="pt-BR" sz="2000" dirty="0" err="1"/>
              <a:t>feugiat</a:t>
            </a:r>
            <a:r>
              <a:rPr lang="pt-BR" sz="2000" dirty="0"/>
              <a:t> </a:t>
            </a:r>
            <a:r>
              <a:rPr lang="pt-BR" sz="2000" dirty="0" err="1"/>
              <a:t>pretium</a:t>
            </a:r>
            <a:r>
              <a:rPr lang="pt-BR" sz="2000" dirty="0"/>
              <a:t> </a:t>
            </a:r>
            <a:r>
              <a:rPr lang="pt-BR" sz="2000" dirty="0" err="1"/>
              <a:t>posuere</a:t>
            </a:r>
            <a:r>
              <a:rPr lang="pt-BR" sz="2000" dirty="0"/>
              <a:t> </a:t>
            </a:r>
            <a:r>
              <a:rPr lang="pt-BR" sz="2000" dirty="0" err="1"/>
              <a:t>vel</a:t>
            </a:r>
            <a:r>
              <a:rPr lang="pt-BR" sz="2000" dirty="0"/>
              <a:t> </a:t>
            </a:r>
            <a:r>
              <a:rPr lang="pt-BR" sz="2000" dirty="0" err="1"/>
              <a:t>nisl</a:t>
            </a:r>
            <a:r>
              <a:rPr lang="pt-BR" sz="2000" dirty="0"/>
              <a:t>. </a:t>
            </a:r>
            <a:r>
              <a:rPr lang="pt-BR" sz="2000" dirty="0" err="1"/>
              <a:t>Nulla</a:t>
            </a:r>
            <a:r>
              <a:rPr lang="pt-BR" sz="2000" dirty="0"/>
              <a:t> </a:t>
            </a:r>
            <a:r>
              <a:rPr lang="pt-BR" sz="2000" dirty="0" err="1"/>
              <a:t>pellentesque</a:t>
            </a:r>
            <a:r>
              <a:rPr lang="pt-BR" sz="2000" dirty="0"/>
              <a:t> </a:t>
            </a:r>
            <a:r>
              <a:rPr lang="pt-BR" sz="2000" dirty="0" err="1"/>
              <a:t>purus</a:t>
            </a:r>
            <a:r>
              <a:rPr lang="pt-BR" sz="2000" dirty="0"/>
              <a:t> </a:t>
            </a:r>
            <a:r>
              <a:rPr lang="pt-BR" sz="2000" dirty="0" err="1"/>
              <a:t>eget</a:t>
            </a:r>
            <a:r>
              <a:rPr lang="pt-BR" sz="2000" dirty="0"/>
              <a:t> </a:t>
            </a:r>
            <a:r>
              <a:rPr lang="pt-BR" sz="2000" dirty="0" err="1"/>
              <a:t>convallis</a:t>
            </a:r>
            <a:r>
              <a:rPr lang="pt-BR" sz="2000" dirty="0"/>
              <a:t> </a:t>
            </a:r>
            <a:r>
              <a:rPr lang="pt-BR" sz="2000" dirty="0" err="1"/>
              <a:t>semper</a:t>
            </a:r>
            <a:r>
              <a:rPr lang="pt-BR" sz="2000" dirty="0"/>
              <a:t>. Nunc eu. </a:t>
            </a:r>
            <a:r>
              <a:rPr lang="pt-BR" sz="2000" dirty="0" err="1"/>
              <a:t>Nulla</a:t>
            </a:r>
            <a:r>
              <a:rPr lang="pt-BR" sz="2000" dirty="0"/>
              <a:t> </a:t>
            </a:r>
            <a:r>
              <a:rPr lang="pt-BR" sz="2000" dirty="0" err="1"/>
              <a:t>posuere</a:t>
            </a:r>
            <a:r>
              <a:rPr lang="pt-BR" sz="2000" dirty="0"/>
              <a:t> id </a:t>
            </a:r>
            <a:r>
              <a:rPr lang="pt-BR" sz="2000" dirty="0" err="1"/>
              <a:t>enim</a:t>
            </a:r>
            <a:r>
              <a:rPr lang="pt-BR" sz="2000" dirty="0"/>
              <a:t> </a:t>
            </a:r>
            <a:r>
              <a:rPr lang="pt-BR" sz="2000" dirty="0" err="1"/>
              <a:t>eget</a:t>
            </a:r>
            <a:r>
              <a:rPr lang="pt-BR" sz="2000" dirty="0"/>
              <a:t> </a:t>
            </a:r>
            <a:r>
              <a:rPr lang="pt-BR" sz="2000" dirty="0" err="1"/>
              <a:t>semper</a:t>
            </a:r>
            <a:r>
              <a:rPr lang="pt-BR" sz="2000" dirty="0"/>
              <a:t>. Ut </a:t>
            </a:r>
            <a:r>
              <a:rPr lang="pt-BR" sz="2000" dirty="0" err="1"/>
              <a:t>congue</a:t>
            </a:r>
            <a:r>
              <a:rPr lang="pt-BR" sz="2000" dirty="0"/>
              <a:t> </a:t>
            </a:r>
            <a:r>
              <a:rPr lang="pt-BR" sz="2000" dirty="0" err="1"/>
              <a:t>efficitur</a:t>
            </a:r>
            <a:r>
              <a:rPr lang="pt-BR" sz="2000" dirty="0"/>
              <a:t> </a:t>
            </a:r>
            <a:r>
              <a:rPr lang="pt-BR" sz="2000" dirty="0" err="1"/>
              <a:t>felis</a:t>
            </a:r>
            <a:r>
              <a:rPr lang="pt-BR" sz="2000" dirty="0"/>
              <a:t> </a:t>
            </a:r>
            <a:r>
              <a:rPr lang="pt-BR" sz="2000" dirty="0" err="1"/>
              <a:t>eget</a:t>
            </a:r>
            <a:r>
              <a:rPr lang="pt-BR" sz="2000" dirty="0"/>
              <a:t> </a:t>
            </a:r>
            <a:r>
              <a:rPr lang="pt-BR" sz="2000" dirty="0" err="1"/>
              <a:t>maximus</a:t>
            </a:r>
            <a:r>
              <a:rPr lang="pt-BR" sz="2000" dirty="0"/>
              <a:t>. Nunc </a:t>
            </a:r>
            <a:r>
              <a:rPr lang="pt-BR" sz="2000" dirty="0" err="1"/>
              <a:t>at</a:t>
            </a:r>
            <a:r>
              <a:rPr lang="pt-BR" sz="2000" dirty="0"/>
              <a:t> </a:t>
            </a:r>
            <a:r>
              <a:rPr lang="pt-BR" sz="2000" dirty="0" err="1"/>
              <a:t>risus</a:t>
            </a:r>
            <a:r>
              <a:rPr lang="pt-BR" sz="2000" dirty="0"/>
              <a:t> </a:t>
            </a:r>
            <a:r>
              <a:rPr lang="pt-BR" sz="2000" dirty="0" err="1"/>
              <a:t>elementum</a:t>
            </a:r>
            <a:r>
              <a:rPr lang="pt-BR" sz="2000" dirty="0"/>
              <a:t>, </a:t>
            </a:r>
            <a:r>
              <a:rPr lang="pt-BR" sz="2000" dirty="0" err="1"/>
              <a:t>molestie</a:t>
            </a:r>
            <a:r>
              <a:rPr lang="pt-BR" sz="2000" dirty="0"/>
              <a:t> </a:t>
            </a:r>
            <a:r>
              <a:rPr lang="pt-BR" sz="2000" dirty="0" err="1"/>
              <a:t>neque</a:t>
            </a:r>
            <a:r>
              <a:rPr lang="pt-BR" sz="2000" dirty="0"/>
              <a:t> a, </a:t>
            </a:r>
            <a:r>
              <a:rPr lang="pt-BR" sz="2000" dirty="0" err="1"/>
              <a:t>convallis</a:t>
            </a:r>
            <a:r>
              <a:rPr lang="pt-BR" sz="2000" dirty="0"/>
              <a:t> </a:t>
            </a:r>
            <a:r>
              <a:rPr lang="pt-BR" sz="2000" dirty="0" err="1"/>
              <a:t>tortor</a:t>
            </a:r>
            <a:r>
              <a:rPr lang="pt-B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65734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3857E0-28CD-48DB-9E2E-1EC56787D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Diferença</a:t>
            </a:r>
          </a:p>
        </p:txBody>
      </p:sp>
      <p:pic>
        <p:nvPicPr>
          <p:cNvPr id="7" name="Espaço Reservado para Conteúdo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43FEC23-38EB-43EC-A7F8-D7CC1C7D9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17" y="224449"/>
            <a:ext cx="8443677" cy="5627711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46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52D4C-5A52-4096-8FD5-0640A91F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Wireframe</a:t>
            </a:r>
            <a:endParaRPr lang="pt-BR" dirty="0"/>
          </a:p>
        </p:txBody>
      </p:sp>
      <p:pic>
        <p:nvPicPr>
          <p:cNvPr id="13" name="Espaço Reservado para Conteúdo 12" descr="Uma imagem contendo texto&#10;&#10;Descrição gerada automaticamente">
            <a:extLst>
              <a:ext uri="{FF2B5EF4-FFF2-40B4-BE49-F238E27FC236}">
                <a16:creationId xmlns:a16="http://schemas.microsoft.com/office/drawing/2014/main" id="{18117B11-E1AD-431A-A66F-BACBF5FBE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01" y="1138193"/>
            <a:ext cx="8590824" cy="46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352D4C-5A52-4096-8FD5-0640A91F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dirty="0">
                <a:solidFill>
                  <a:srgbClr val="FFFFFF"/>
                </a:solidFill>
                <a:latin typeface="+mj-lt"/>
                <a:cs typeface="+mj-cs"/>
              </a:rPr>
              <a:t>Wireframe BAIXA</a:t>
            </a:r>
          </a:p>
        </p:txBody>
      </p:sp>
      <p:pic>
        <p:nvPicPr>
          <p:cNvPr id="5" name="Espaço Reservado para Conteúdo 4" descr="Tela de celular&#10;&#10;Descrição gerada automaticamente">
            <a:extLst>
              <a:ext uri="{FF2B5EF4-FFF2-40B4-BE49-F238E27FC236}">
                <a16:creationId xmlns:a16="http://schemas.microsoft.com/office/drawing/2014/main" id="{4FCED486-B580-4B3A-9339-DBEF4BF37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8" t="6361" r="22367" b="9637"/>
          <a:stretch/>
        </p:blipFill>
        <p:spPr>
          <a:xfrm>
            <a:off x="5179339" y="307731"/>
            <a:ext cx="1846104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ntendo texto, screenshot, estacionado&#10;&#10;Descrição gerada automaticamente">
            <a:extLst>
              <a:ext uri="{FF2B5EF4-FFF2-40B4-BE49-F238E27FC236}">
                <a16:creationId xmlns:a16="http://schemas.microsoft.com/office/drawing/2014/main" id="{50D6A10D-8B7B-48E7-9567-F84A92B93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398" y="330045"/>
            <a:ext cx="2418570" cy="3997637"/>
          </a:xfrm>
          <a:prstGeom prst="rect">
            <a:avLst/>
          </a:prstGeom>
        </p:spPr>
      </p:pic>
      <p:cxnSp>
        <p:nvCxnSpPr>
          <p:cNvPr id="33" name="Straight Connector 2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ntendo texto, screenshot, rua&#10;&#10;Descrição gerada automaticamente">
            <a:extLst>
              <a:ext uri="{FF2B5EF4-FFF2-40B4-BE49-F238E27FC236}">
                <a16:creationId xmlns:a16="http://schemas.microsoft.com/office/drawing/2014/main" id="{2714691E-CACE-4517-83DA-46F6B2205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8" y="1170915"/>
            <a:ext cx="3388305" cy="242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5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Espaço Reservado para Conteúdo 3" descr="Uma imagem contendo mesa, celular, coberto, telefone&#10;&#10;Descrição gerada automaticamente">
            <a:extLst>
              <a:ext uri="{FF2B5EF4-FFF2-40B4-BE49-F238E27FC236}">
                <a16:creationId xmlns:a16="http://schemas.microsoft.com/office/drawing/2014/main" id="{EC4B15E1-51DD-4514-9FB1-83851CE27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7" r="1" b="1478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16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67BD-7E9A-4E98-85B1-921AFB65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Layout ou </a:t>
            </a:r>
            <a:r>
              <a:rPr lang="pt-BR" dirty="0" err="1"/>
              <a:t>Wireframe</a:t>
            </a:r>
            <a:r>
              <a:rPr lang="pt-BR" dirty="0"/>
              <a:t> ALTA</a:t>
            </a:r>
          </a:p>
        </p:txBody>
      </p:sp>
      <p:pic>
        <p:nvPicPr>
          <p:cNvPr id="5" name="Espaço Reservado para Conteúdo 4" descr="Uma imagem contendo comida&#10;&#10;Descrição gerada automaticamente">
            <a:extLst>
              <a:ext uri="{FF2B5EF4-FFF2-40B4-BE49-F238E27FC236}">
                <a16:creationId xmlns:a16="http://schemas.microsoft.com/office/drawing/2014/main" id="{539B3C86-453A-4A12-8B30-70DE5A7D2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53" y="1253331"/>
            <a:ext cx="2940778" cy="4351337"/>
          </a:xfrm>
        </p:spPr>
      </p:pic>
      <p:pic>
        <p:nvPicPr>
          <p:cNvPr id="9" name="Imagem 8" descr="Uma imagem contendo verde, monitor, computador&#10;&#10;Descrição gerada automaticamente">
            <a:extLst>
              <a:ext uri="{FF2B5EF4-FFF2-40B4-BE49-F238E27FC236}">
                <a16:creationId xmlns:a16="http://schemas.microsoft.com/office/drawing/2014/main" id="{ED66DDEF-B385-41A4-9AD9-FD822E485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375" y="1253331"/>
            <a:ext cx="7633955" cy="47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0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5F045-3082-4B82-AC5B-1D87005A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BAF2E0-BEAA-49E7-9BBE-1E0A1EF2E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Prototipagem</a:t>
            </a:r>
          </a:p>
          <a:p>
            <a:r>
              <a:rPr lang="pt-BR" b="1" dirty="0"/>
              <a:t>Análise Heurística</a:t>
            </a:r>
          </a:p>
          <a:p>
            <a:r>
              <a:rPr lang="pt-BR" b="1" dirty="0"/>
              <a:t>Benchmark</a:t>
            </a:r>
          </a:p>
          <a:p>
            <a:r>
              <a:rPr lang="pt-BR" b="1" dirty="0"/>
              <a:t>Grupos de foco</a:t>
            </a:r>
          </a:p>
          <a:p>
            <a:r>
              <a:rPr lang="pt-BR" b="1" dirty="0" err="1"/>
              <a:t>Card</a:t>
            </a:r>
            <a:r>
              <a:rPr lang="pt-BR" b="1" dirty="0"/>
              <a:t> </a:t>
            </a:r>
            <a:r>
              <a:rPr lang="pt-BR" b="1" dirty="0" err="1"/>
              <a:t>Sorting</a:t>
            </a:r>
            <a:endParaRPr lang="pt-BR" b="1" dirty="0"/>
          </a:p>
          <a:p>
            <a:r>
              <a:rPr lang="pt-BR" b="1" dirty="0"/>
              <a:t>Teste de Usabilidade</a:t>
            </a:r>
          </a:p>
          <a:p>
            <a:r>
              <a:rPr lang="pt-BR" b="1" dirty="0"/>
              <a:t>Teste A/B</a:t>
            </a:r>
          </a:p>
          <a:p>
            <a:r>
              <a:rPr lang="pt-BR" b="1" dirty="0" err="1"/>
              <a:t>Eye</a:t>
            </a:r>
            <a:r>
              <a:rPr lang="pt-BR" b="1" dirty="0"/>
              <a:t> </a:t>
            </a:r>
            <a:r>
              <a:rPr lang="pt-BR" b="1" dirty="0" err="1"/>
              <a:t>Traking</a:t>
            </a:r>
            <a:endParaRPr lang="pt-BR" b="1" dirty="0"/>
          </a:p>
          <a:p>
            <a:r>
              <a:rPr lang="pt-BR" b="1" dirty="0"/>
              <a:t>Pesquisas com o usuário</a:t>
            </a:r>
            <a:endParaRPr lang="pt-BR" dirty="0"/>
          </a:p>
          <a:p>
            <a:r>
              <a:rPr lang="pt-BR" b="1" dirty="0"/>
              <a:t>Sombra</a:t>
            </a:r>
            <a:endParaRPr lang="pt-BR" dirty="0"/>
          </a:p>
        </p:txBody>
      </p:sp>
      <p:pic>
        <p:nvPicPr>
          <p:cNvPr id="5" name="Imagem 4" descr="Uma imagem contendo texto, lousa&#10;&#10;Descrição gerada automaticamente">
            <a:extLst>
              <a:ext uri="{FF2B5EF4-FFF2-40B4-BE49-F238E27FC236}">
                <a16:creationId xmlns:a16="http://schemas.microsoft.com/office/drawing/2014/main" id="{0B38770D-CFF2-4389-B84F-347578F13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95" y="1291053"/>
            <a:ext cx="6997853" cy="390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7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E97B9-B591-4D2F-8E1C-A79D081E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83C827-1326-4B36-AF4D-9B091E24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toda relação que uma pessoa tem com um produto ou serviço.</a:t>
            </a:r>
          </a:p>
          <a:p>
            <a:r>
              <a:rPr lang="pt-BR" dirty="0"/>
              <a:t>Desde o momento em que:</a:t>
            </a:r>
          </a:p>
          <a:p>
            <a:pPr lvl="1"/>
            <a:r>
              <a:rPr lang="pt-BR" dirty="0"/>
              <a:t>Interessou por um produto ou serviço</a:t>
            </a:r>
          </a:p>
          <a:p>
            <a:pPr lvl="1"/>
            <a:r>
              <a:rPr lang="pt-BR" dirty="0"/>
              <a:t>Pesquisou</a:t>
            </a:r>
          </a:p>
          <a:p>
            <a:pPr lvl="1"/>
            <a:r>
              <a:rPr lang="pt-BR" dirty="0"/>
              <a:t>Contou para alguém</a:t>
            </a:r>
          </a:p>
          <a:p>
            <a:pPr lvl="1"/>
            <a:r>
              <a:rPr lang="pt-BR" dirty="0"/>
              <a:t>Comprou</a:t>
            </a:r>
          </a:p>
          <a:p>
            <a:pPr lvl="1"/>
            <a:r>
              <a:rPr lang="pt-BR" dirty="0"/>
              <a:t>Abriu a embalagem</a:t>
            </a:r>
          </a:p>
          <a:p>
            <a:pPr lvl="1"/>
            <a:r>
              <a:rPr lang="pt-BR" dirty="0"/>
              <a:t>Tocou</a:t>
            </a:r>
          </a:p>
          <a:p>
            <a:pPr lvl="1"/>
            <a:r>
              <a:rPr lang="pt-BR" dirty="0"/>
              <a:t>Usou</a:t>
            </a:r>
          </a:p>
        </p:txBody>
      </p:sp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5CAAB771-C6A6-4CAC-A4AF-7B9DAD809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" t="14357"/>
          <a:stretch/>
        </p:blipFill>
        <p:spPr>
          <a:xfrm>
            <a:off x="5172091" y="2028825"/>
            <a:ext cx="670221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6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E678085-5A0E-49F3-9791-E321D3ECA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6"/>
          <a:stretch/>
        </p:blipFill>
        <p:spPr>
          <a:xfrm>
            <a:off x="109892" y="81268"/>
            <a:ext cx="9053158" cy="6695474"/>
          </a:xfrm>
          <a:custGeom>
            <a:avLst/>
            <a:gdLst/>
            <a:ahLst/>
            <a:cxnLst/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08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3CF59-CEB7-4423-BF2F-5A585D24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830130-2EC1-4CC4-B4A4-BF790B9FB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Visa o desenho / visual dos componentes e as formas de interação dentro da usabilidade</a:t>
            </a:r>
          </a:p>
          <a:p>
            <a:pPr lvl="1"/>
            <a:r>
              <a:rPr lang="pt-BR" dirty="0"/>
              <a:t>Destacar a imagem empresarial</a:t>
            </a:r>
          </a:p>
          <a:p>
            <a:pPr lvl="1"/>
            <a:r>
              <a:rPr lang="pt-BR" dirty="0"/>
              <a:t>Desenvolver layouts atraentes e funcionais</a:t>
            </a:r>
          </a:p>
          <a:p>
            <a:pPr lvl="1"/>
            <a:r>
              <a:rPr lang="pt-BR" dirty="0"/>
              <a:t>Gerar alto valor para o público</a:t>
            </a:r>
          </a:p>
          <a:p>
            <a:pPr lvl="1"/>
            <a:r>
              <a:rPr lang="pt-BR" dirty="0"/>
              <a:t>Ajudar a interagir com a interface intuitivamente</a:t>
            </a:r>
          </a:p>
          <a:p>
            <a:pPr lvl="1"/>
            <a:r>
              <a:rPr lang="pt-BR" dirty="0"/>
              <a:t>Gerar padrões visuais e interativos</a:t>
            </a:r>
          </a:p>
          <a:p>
            <a:pPr lvl="1"/>
            <a:r>
              <a:rPr lang="pt-BR" dirty="0"/>
              <a:t>Ajudar aumento das taxas de conversões online</a:t>
            </a:r>
          </a:p>
        </p:txBody>
      </p:sp>
      <p:pic>
        <p:nvPicPr>
          <p:cNvPr id="5" name="Imagem 4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4E292959-2C2B-4BF6-AA74-CDDF4793B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7716" b="17966"/>
          <a:stretch/>
        </p:blipFill>
        <p:spPr>
          <a:xfrm>
            <a:off x="1953747" y="3686176"/>
            <a:ext cx="7589180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7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F7615-869F-474E-8CC7-4BB3FFB98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UX / UI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B7CBF5-B7EF-442B-8B59-9DA5CCFE7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37C031-9BFB-4D23-BD83-752A6AE0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53" y="1618872"/>
            <a:ext cx="788589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DA3F5-F2AF-497A-9F62-B48C30DFC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informação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797D5A-9532-4F56-ABD5-9CE25DB6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Usuário</a:t>
            </a:r>
          </a:p>
          <a:p>
            <a:r>
              <a:rPr lang="pt-BR" dirty="0"/>
              <a:t>Contexto</a:t>
            </a:r>
          </a:p>
          <a:p>
            <a:r>
              <a:rPr lang="pt-BR" dirty="0"/>
              <a:t>Informação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2C04EA5-FA33-4D1A-98A1-C66FA7F901BE}"/>
              </a:ext>
            </a:extLst>
          </p:cNvPr>
          <p:cNvSpPr/>
          <p:nvPr/>
        </p:nvSpPr>
        <p:spPr>
          <a:xfrm rot="21282644">
            <a:off x="4886326" y="2000250"/>
            <a:ext cx="5848349" cy="315277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</a:rPr>
              <a:t>Segundo Steve Krug, autor de “Não Me Faça Pensar” — uma das maiores referências em termos de livros de marketing digital —, existem 4 perguntas que o usuário precisa conseguir responder rapidamente assim que entra em um site: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O que é isto?</a:t>
            </a:r>
          </a:p>
          <a:p>
            <a:r>
              <a:rPr lang="pt-BR" b="1" dirty="0">
                <a:solidFill>
                  <a:schemeClr val="tx1"/>
                </a:solidFill>
              </a:rPr>
              <a:t>O que eles têm por aqui?</a:t>
            </a:r>
          </a:p>
          <a:p>
            <a:r>
              <a:rPr lang="pt-BR" b="1" dirty="0">
                <a:solidFill>
                  <a:schemeClr val="tx1"/>
                </a:solidFill>
              </a:rPr>
              <a:t>O que posso fazer aqui?</a:t>
            </a:r>
          </a:p>
          <a:p>
            <a:r>
              <a:rPr lang="pt-BR" b="1" dirty="0">
                <a:solidFill>
                  <a:schemeClr val="tx1"/>
                </a:solidFill>
              </a:rPr>
              <a:t>Por que devo estar aqui e não em outro site?</a:t>
            </a:r>
          </a:p>
        </p:txBody>
      </p:sp>
    </p:spTree>
    <p:extLst>
      <p:ext uri="{BB962C8B-B14F-4D97-AF65-F5344CB8AC3E}">
        <p14:creationId xmlns:p14="http://schemas.microsoft.com/office/powerpoint/2010/main" val="3833504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senac padrão 2017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Widescreen</PresentationFormat>
  <Paragraphs>123</Paragraphs>
  <Slides>33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6" baseType="lpstr">
      <vt:lpstr>Arial</vt:lpstr>
      <vt:lpstr>Blackoak Std</vt:lpstr>
      <vt:lpstr>Calibri</vt:lpstr>
      <vt:lpstr>Calibri Light</vt:lpstr>
      <vt:lpstr>Clarendon BT</vt:lpstr>
      <vt:lpstr>Cooper Std Black</vt:lpstr>
      <vt:lpstr>Courier New</vt:lpstr>
      <vt:lpstr>Forte</vt:lpstr>
      <vt:lpstr>Helvetica</vt:lpstr>
      <vt:lpstr>Impact</vt:lpstr>
      <vt:lpstr>Times New Roman</vt:lpstr>
      <vt:lpstr>Verdana</vt:lpstr>
      <vt:lpstr>template senac padrão 2017</vt:lpstr>
      <vt:lpstr>UX / UI</vt:lpstr>
      <vt:lpstr>UX / UI</vt:lpstr>
      <vt:lpstr>Diferença</vt:lpstr>
      <vt:lpstr>UX</vt:lpstr>
      <vt:lpstr>UX</vt:lpstr>
      <vt:lpstr>Apresentação do PowerPoint</vt:lpstr>
      <vt:lpstr>UI</vt:lpstr>
      <vt:lpstr>UX / UI</vt:lpstr>
      <vt:lpstr>Arquitetura da informação</vt:lpstr>
      <vt:lpstr>Designer Universal</vt:lpstr>
      <vt:lpstr>Mapa do Site</vt:lpstr>
      <vt:lpstr>Mapa de Navegação</vt:lpstr>
      <vt:lpstr>Cores</vt:lpstr>
      <vt:lpstr>Tipografia</vt:lpstr>
      <vt:lpstr>Glifos (letras, caracteres):</vt:lpstr>
      <vt:lpstr>Analogia</vt:lpstr>
      <vt:lpstr>Ligaduras</vt:lpstr>
      <vt:lpstr>Como ou sem serifa:</vt:lpstr>
      <vt:lpstr>Classificação</vt:lpstr>
      <vt:lpstr>Corpo</vt:lpstr>
      <vt:lpstr>Eixo</vt:lpstr>
      <vt:lpstr>Algarismos:</vt:lpstr>
      <vt:lpstr>Unidades de medidas</vt:lpstr>
      <vt:lpstr>Unidade de Medida</vt:lpstr>
      <vt:lpstr>Como Escolher?</vt:lpstr>
      <vt:lpstr>Legibilidade e Leiturabilidade: É para Ler ou para Ver?</vt:lpstr>
      <vt:lpstr>Projetos para “ver”</vt:lpstr>
      <vt:lpstr>Projetos para “ler”</vt:lpstr>
      <vt:lpstr>Margens do texto</vt:lpstr>
      <vt:lpstr>Wireframe</vt:lpstr>
      <vt:lpstr>Wireframe BAIXA</vt:lpstr>
      <vt:lpstr>Apresentação do PowerPoint</vt:lpstr>
      <vt:lpstr>Layout ou Wireframe ALTA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/ UI</dc:title>
  <dc:creator>pedro</dc:creator>
  <cp:lastModifiedBy>pedro</cp:lastModifiedBy>
  <cp:revision>1</cp:revision>
  <dcterms:created xsi:type="dcterms:W3CDTF">2020-04-27T15:18:24Z</dcterms:created>
  <dcterms:modified xsi:type="dcterms:W3CDTF">2020-04-27T15:18:59Z</dcterms:modified>
</cp:coreProperties>
</file>